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74" r:id="rId3"/>
    <p:sldId id="275" r:id="rId4"/>
    <p:sldId id="281" r:id="rId5"/>
    <p:sldId id="276" r:id="rId6"/>
    <p:sldId id="282" r:id="rId7"/>
    <p:sldId id="284" r:id="rId8"/>
    <p:sldId id="28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124"/>
    <p:restoredTop sz="94658"/>
  </p:normalViewPr>
  <p:slideViewPr>
    <p:cSldViewPr snapToGrid="0">
      <p:cViewPr varScale="1">
        <p:scale>
          <a:sx n="87" d="100"/>
          <a:sy n="87" d="100"/>
        </p:scale>
        <p:origin x="200" y="9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21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369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463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334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093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268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461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445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905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040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343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0B0520-71D9-3E40-AD9E-8A69C3AC79CD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363094-6E11-B344-A2F9-D1010AA9A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63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173026-7056-71F5-7FA7-9DFE8A2B8F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9680"/>
            <a:ext cx="9123847" cy="68676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0812" y="245458"/>
            <a:ext cx="7970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solidFill>
                  <a:srgbClr val="D73B39"/>
                </a:solidFill>
                <a:latin typeface="Century Gothic" panose="020B0502020202020204" pitchFamily="34" charset="0"/>
              </a:rPr>
              <a:t>1990s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/>
        </p:nvGraphicFramePr>
        <p:xfrm>
          <a:off x="1777794" y="2036143"/>
          <a:ext cx="5568255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6495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2901760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D73B39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D73B39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Ace of Base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02.11.26.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Gabrielle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09.11.26.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5ive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16.11.26.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Bryan Adams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23.11.26.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Des’ree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30.11.26.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Jamiroquai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07.12.26.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471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S Club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14.12.26.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706081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722DEC0-7AD6-964C-913C-3EA0F12C5B43}"/>
              </a:ext>
            </a:extLst>
          </p:cNvPr>
          <p:cNvSpPr txBox="1"/>
          <p:nvPr/>
        </p:nvSpPr>
        <p:spPr>
          <a:xfrm>
            <a:off x="7585049" y="6163706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D73B39"/>
                </a:solidFill>
                <a:latin typeface="Century Gothic" panose="020B0502020202020204" pitchFamily="34" charset="0"/>
              </a:rPr>
              <a:t>Term 1.2.</a:t>
            </a:r>
          </a:p>
        </p:txBody>
      </p:sp>
    </p:spTree>
    <p:extLst>
      <p:ext uri="{BB962C8B-B14F-4D97-AF65-F5344CB8AC3E}">
        <p14:creationId xmlns:p14="http://schemas.microsoft.com/office/powerpoint/2010/main" val="614815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0FEC43CD-367B-D54F-B6DF-D12E25236B56}"/>
              </a:ext>
            </a:extLst>
          </p:cNvPr>
          <p:cNvSpPr txBox="1"/>
          <p:nvPr/>
        </p:nvSpPr>
        <p:spPr>
          <a:xfrm>
            <a:off x="291547" y="199700"/>
            <a:ext cx="4611757" cy="9020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dirty="0">
                <a:latin typeface="Century Gothic" panose="020B0502020202020204" pitchFamily="34" charset="0"/>
                <a:ea typeface="+mj-ea"/>
                <a:cs typeface="+mj-cs"/>
              </a:rPr>
              <a:t>Ace of Base</a:t>
            </a:r>
          </a:p>
        </p:txBody>
      </p:sp>
      <p:pic>
        <p:nvPicPr>
          <p:cNvPr id="2" name="Picture 1" descr="Ace of Base tops the US album charts with 'The Sign' – Swedish Music  Moments - Sharing Sweden">
            <a:extLst>
              <a:ext uri="{FF2B5EF4-FFF2-40B4-BE49-F238E27FC236}">
                <a16:creationId xmlns:a16="http://schemas.microsoft.com/office/drawing/2014/main" id="{9450AC67-2861-85D9-A899-5C03C4C19A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289" r="13484"/>
          <a:stretch>
            <a:fillRect/>
          </a:stretch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74F9C7C-6EFA-C28F-E904-33C869653F5C}"/>
              </a:ext>
            </a:extLst>
          </p:cNvPr>
          <p:cNvSpPr/>
          <p:nvPr/>
        </p:nvSpPr>
        <p:spPr>
          <a:xfrm>
            <a:off x="185530" y="2239617"/>
            <a:ext cx="3260035" cy="51683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21249-E998-DBE4-46B8-AFD481B5291B}"/>
              </a:ext>
            </a:extLst>
          </p:cNvPr>
          <p:cNvSpPr txBox="1"/>
          <p:nvPr/>
        </p:nvSpPr>
        <p:spPr>
          <a:xfrm>
            <a:off x="-1" y="1552775"/>
            <a:ext cx="3869635" cy="53052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0" dirty="0">
                <a:effectLst/>
                <a:latin typeface="Century Gothic" panose="020B0502020202020204" pitchFamily="34" charset="0"/>
              </a:rPr>
              <a:t>Ace of Base is a pop music group from Gothenburg, Sweden.</a:t>
            </a:r>
            <a:r>
              <a:rPr lang="en-US" sz="1400" b="0" i="0" dirty="0">
                <a:effectLst/>
                <a:latin typeface="Century Gothic" panose="020B0502020202020204" pitchFamily="34" charset="0"/>
              </a:rPr>
              <a:t> The band started in 1987 and was made up of siblings Jonas, Linn, and Jenny Berggren, along with their friend Ulf Ekberg. </a:t>
            </a:r>
            <a:endParaRPr lang="en-US" sz="1400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dirty="0">
              <a:effectLst/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0" dirty="0">
                <a:effectLst/>
                <a:latin typeface="Century Gothic" panose="020B0502020202020204" pitchFamily="34" charset="0"/>
              </a:rPr>
              <a:t>Their first album, </a:t>
            </a:r>
            <a:r>
              <a:rPr lang="en-US" sz="1400" b="1" i="1" dirty="0">
                <a:effectLst/>
                <a:latin typeface="Century Gothic" panose="020B0502020202020204" pitchFamily="34" charset="0"/>
              </a:rPr>
              <a:t>Happy Nation</a:t>
            </a:r>
            <a:r>
              <a:rPr lang="en-US" sz="1400" b="1" i="0" dirty="0">
                <a:effectLst/>
                <a:latin typeface="Century Gothic" panose="020B0502020202020204" pitchFamily="34" charset="0"/>
              </a:rPr>
              <a:t> (later called </a:t>
            </a:r>
            <a:r>
              <a:rPr lang="en-US" sz="1400" b="1" i="1" dirty="0">
                <a:effectLst/>
                <a:latin typeface="Century Gothic" panose="020B0502020202020204" pitchFamily="34" charset="0"/>
              </a:rPr>
              <a:t>The Sign</a:t>
            </a:r>
            <a:r>
              <a:rPr lang="en-US" sz="1400" b="1" i="0" dirty="0">
                <a:effectLst/>
                <a:latin typeface="Century Gothic" panose="020B0502020202020204" pitchFamily="34" charset="0"/>
              </a:rPr>
              <a:t>), became a huge success around the world.</a:t>
            </a:r>
            <a:r>
              <a:rPr lang="en-US" sz="1400" b="0" i="0" dirty="0">
                <a:effectLst/>
                <a:latin typeface="Century Gothic" panose="020B0502020202020204" pitchFamily="34" charset="0"/>
              </a:rPr>
              <a:t> It was one of the best-selling debut albums ever and included hit songs such as "All That She Wants" and "The Sign". </a:t>
            </a:r>
            <a:endParaRPr lang="en-US" sz="1400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dirty="0">
              <a:effectLst/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0" dirty="0">
                <a:effectLst/>
                <a:latin typeface="Century Gothic" panose="020B0502020202020204" pitchFamily="34" charset="0"/>
              </a:rPr>
              <a:t>Ace of Base is one of Sweden's most successful music groups.</a:t>
            </a:r>
            <a:r>
              <a:rPr lang="en-US" sz="1400" b="0" i="0" dirty="0">
                <a:effectLst/>
                <a:latin typeface="Century Gothic" panose="020B0502020202020204" pitchFamily="34" charset="0"/>
              </a:rPr>
              <a:t> They sold 30 million copies of their first four albums, making them one of the country's biggest bands after ABBA and Roxette. </a:t>
            </a:r>
            <a:endParaRPr lang="en-US" sz="1400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i="0" dirty="0">
              <a:effectLst/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0" dirty="0">
                <a:effectLst/>
                <a:latin typeface="Century Gothic" panose="020B0502020202020204" pitchFamily="34" charset="0"/>
              </a:rPr>
              <a:t>The band performed at major international events.</a:t>
            </a:r>
            <a:r>
              <a:rPr lang="en-US" sz="1400" b="0" i="0" dirty="0">
                <a:effectLst/>
                <a:latin typeface="Century Gothic" panose="020B0502020202020204" pitchFamily="34" charset="0"/>
              </a:rPr>
              <a:t> In 1995, they performed the song "Lucky Love" at the World Championships in Athletics in Gothenburg, Sweden, and later appeared at major music award shows around the world.</a:t>
            </a:r>
          </a:p>
        </p:txBody>
      </p:sp>
    </p:spTree>
    <p:extLst>
      <p:ext uri="{BB962C8B-B14F-4D97-AF65-F5344CB8AC3E}">
        <p14:creationId xmlns:p14="http://schemas.microsoft.com/office/powerpoint/2010/main" val="3153420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AC8BE29-D71F-9140-B61C-9791BCDB645A}"/>
              </a:ext>
            </a:extLst>
          </p:cNvPr>
          <p:cNvSpPr txBox="1"/>
          <p:nvPr/>
        </p:nvSpPr>
        <p:spPr>
          <a:xfrm>
            <a:off x="394896" y="18255"/>
            <a:ext cx="372070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kern="12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Gabrielle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86A05C-82F9-B441-89F0-59703DAFA1CB}"/>
              </a:ext>
            </a:extLst>
          </p:cNvPr>
          <p:cNvSpPr txBox="1"/>
          <p:nvPr/>
        </p:nvSpPr>
        <p:spPr>
          <a:xfrm>
            <a:off x="169576" y="1362072"/>
            <a:ext cx="4005973" cy="5370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Gabrielle's full name is Louise Gabrielle Bobb.</a:t>
            </a:r>
            <a:r>
              <a:rPr lang="en-US" sz="17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She is a British singer known for her soulful R&amp;B music.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She became very popular in the 1990s.</a:t>
            </a:r>
            <a:r>
              <a:rPr lang="en-US" sz="17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Her music was enjoyed by millions of people around the world.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Her hit song "Dreams" was a huge success.</a:t>
            </a:r>
            <a:r>
              <a:rPr lang="en-US" sz="17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It reached the top of the music charts and helped make her famous.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Gabrielle is known for her distinctive voice and her eye patch.</a:t>
            </a:r>
            <a:r>
              <a:rPr lang="en-US" sz="17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She has released many successful albums and continues to be loved by fans.</a:t>
            </a:r>
          </a:p>
        </p:txBody>
      </p:sp>
      <p:pic>
        <p:nvPicPr>
          <p:cNvPr id="9" name="Picture 8" descr="Gabrielle: how we made Dreams | Pop and rock | The Guardian">
            <a:extLst>
              <a:ext uri="{FF2B5EF4-FFF2-40B4-BE49-F238E27FC236}">
                <a16:creationId xmlns:a16="http://schemas.microsoft.com/office/drawing/2014/main" id="{FE71BDE7-5924-7C21-B61D-3FE2BAF201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809" r="5561" b="2"/>
          <a:stretch>
            <a:fillRect/>
          </a:stretch>
        </p:blipFill>
        <p:spPr>
          <a:xfrm>
            <a:off x="5147997" y="3154859"/>
            <a:ext cx="3022934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pic>
        <p:nvPicPr>
          <p:cNvPr id="7" name="Picture 6" descr="Gabrielle (@Gabrielleuk) • Facebook">
            <a:extLst>
              <a:ext uri="{FF2B5EF4-FFF2-40B4-BE49-F238E27FC236}">
                <a16:creationId xmlns:a16="http://schemas.microsoft.com/office/drawing/2014/main" id="{117619CE-8BAE-B146-8592-93DF93B06D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026" r="4221" b="-2"/>
          <a:stretch>
            <a:fillRect/>
          </a:stretch>
        </p:blipFill>
        <p:spPr>
          <a:xfrm>
            <a:off x="472935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10" name="Picture 9" descr="How old is Gabrielle and what are her biggest songs? |">
            <a:extLst>
              <a:ext uri="{FF2B5EF4-FFF2-40B4-BE49-F238E27FC236}">
                <a16:creationId xmlns:a16="http://schemas.microsoft.com/office/drawing/2014/main" id="{A646B4AB-D51E-5666-CDB1-A4D1680A62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893" r="25743" b="4"/>
          <a:stretch>
            <a:fillRect/>
          </a:stretch>
        </p:blipFill>
        <p:spPr>
          <a:xfrm>
            <a:off x="7450096" y="372217"/>
            <a:ext cx="1693904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03442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7449" y="0"/>
            <a:ext cx="3734777" cy="135147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>
                <a:solidFill>
                  <a:srgbClr val="923F00"/>
                </a:solidFill>
                <a:latin typeface="Century Gothic" panose="020B0502020202020204" pitchFamily="34" charset="0"/>
              </a:rPr>
              <a:t>Bryan Adams</a:t>
            </a:r>
          </a:p>
        </p:txBody>
      </p:sp>
      <p:pic>
        <p:nvPicPr>
          <p:cNvPr id="6" name="Picture 5" descr="Bryan Adams Facts for Kids">
            <a:extLst>
              <a:ext uri="{FF2B5EF4-FFF2-40B4-BE49-F238E27FC236}">
                <a16:creationId xmlns:a16="http://schemas.microsoft.com/office/drawing/2014/main" id="{2E5813F0-7252-4655-7467-1D540BC22A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74" r="19544" b="3"/>
          <a:stretch>
            <a:fillRect/>
          </a:stretch>
        </p:blipFill>
        <p:spPr>
          <a:xfrm>
            <a:off x="2" y="1"/>
            <a:ext cx="2771774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8651" y="1537756"/>
            <a:ext cx="3663575" cy="5320243"/>
          </a:xfrm>
        </p:spPr>
        <p:txBody>
          <a:bodyPr>
            <a:normAutofit/>
          </a:bodyPr>
          <a:lstStyle/>
          <a:p>
            <a:pPr marL="342900" lvl="0" indent="-342900" fontAlgn="t"/>
            <a:r>
              <a:rPr lang="en-GB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Bryan Adams is a famous Canadian singer, songwriter, and musician.</a:t>
            </a:r>
            <a:r>
              <a:rPr lang="en-GB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He was born in Kingston, Ontario, Canada, on 5 November 1959. </a:t>
            </a:r>
          </a:p>
          <a:p>
            <a:pPr marL="342900" lvl="0" indent="-342900" fontAlgn="t"/>
            <a:endParaRPr lang="en-GB" sz="1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He became a worldwide star with his album </a:t>
            </a:r>
            <a:r>
              <a:rPr lang="en-GB" sz="14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Reckless</a:t>
            </a:r>
            <a:r>
              <a:rPr lang="en-GB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(1984).</a:t>
            </a:r>
            <a:r>
              <a:rPr lang="en-GB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The album included popular songs such as "Summer of '69", "Run to You", and "Heaven". </a:t>
            </a:r>
          </a:p>
          <a:p>
            <a:pPr marL="342900" lvl="0" indent="-342900" fontAlgn="t"/>
            <a:endParaRPr lang="en-GB" sz="1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His song "(Everything I Do) I Do It for You" was a huge international hit.</a:t>
            </a:r>
            <a:r>
              <a:rPr lang="en-GB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Released in 1991, it reached number one in at least 19 countries. </a:t>
            </a:r>
          </a:p>
          <a:p>
            <a:pPr marL="342900" lvl="0" indent="-342900" fontAlgn="t"/>
            <a:endParaRPr lang="en-GB" sz="1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Bryan Adams has performed at major sporting events.</a:t>
            </a:r>
            <a:r>
              <a:rPr lang="en-GB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He sang at the opening ceremony of the 2010 Winter Olympics in Vancouver, Canada, and has also performed at many large charity concerts around the world. </a:t>
            </a:r>
          </a:p>
        </p:txBody>
      </p:sp>
      <p:pic>
        <p:nvPicPr>
          <p:cNvPr id="7" name="Picture 6" descr="Bryan Adams Facts for Kids">
            <a:extLst>
              <a:ext uri="{FF2B5EF4-FFF2-40B4-BE49-F238E27FC236}">
                <a16:creationId xmlns:a16="http://schemas.microsoft.com/office/drawing/2014/main" id="{4946EDEE-8CE6-57DC-632C-1E2941C808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923" r="22922" b="-1"/>
          <a:stretch>
            <a:fillRect/>
          </a:stretch>
        </p:blipFill>
        <p:spPr>
          <a:xfrm>
            <a:off x="6435350" y="10"/>
            <a:ext cx="2708650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37150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Five | rareandobscuremusic">
            <a:extLst>
              <a:ext uri="{FF2B5EF4-FFF2-40B4-BE49-F238E27FC236}">
                <a16:creationId xmlns:a16="http://schemas.microsoft.com/office/drawing/2014/main" id="{BF139EE8-A45E-0363-B28D-7583F92832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314" t="4118" r="11089" b="2482"/>
          <a:stretch>
            <a:fillRect/>
          </a:stretch>
        </p:blipFill>
        <p:spPr>
          <a:xfrm>
            <a:off x="224851" y="215223"/>
            <a:ext cx="2809156" cy="3740873"/>
          </a:xfrm>
          <a:prstGeom prst="rect">
            <a:avLst/>
          </a:prstGeom>
        </p:spPr>
      </p:pic>
      <p:pic>
        <p:nvPicPr>
          <p:cNvPr id="6" name="Picture 5" descr="Where are Five now? 90s boyband's members, songs, breakup and reunion  explained - Heart">
            <a:extLst>
              <a:ext uri="{FF2B5EF4-FFF2-40B4-BE49-F238E27FC236}">
                <a16:creationId xmlns:a16="http://schemas.microsoft.com/office/drawing/2014/main" id="{615D889D-56FD-C13A-9867-8D5AD04FB7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151" t="4118" r="14221" b="2482"/>
          <a:stretch>
            <a:fillRect/>
          </a:stretch>
        </p:blipFill>
        <p:spPr>
          <a:xfrm>
            <a:off x="3173772" y="200042"/>
            <a:ext cx="2809175" cy="3740873"/>
          </a:xfrm>
          <a:prstGeom prst="rect">
            <a:avLst/>
          </a:prstGeom>
        </p:spPr>
      </p:pic>
      <p:pic>
        <p:nvPicPr>
          <p:cNvPr id="10" name="Picture 9" descr="Inside 5ive's bitter split with pub brawl, arrests, star who quit band on  Twitter and Simon Cowell punch row">
            <a:extLst>
              <a:ext uri="{FF2B5EF4-FFF2-40B4-BE49-F238E27FC236}">
                <a16:creationId xmlns:a16="http://schemas.microsoft.com/office/drawing/2014/main" id="{E268502B-B4A5-43D7-D02E-387F4A6AA6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19" t="4118" r="3" b="2482"/>
          <a:stretch>
            <a:fillRect/>
          </a:stretch>
        </p:blipFill>
        <p:spPr>
          <a:xfrm>
            <a:off x="6131537" y="200041"/>
            <a:ext cx="2809175" cy="374087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35F6EE2-7C49-2C14-3897-48B98712DB7E}"/>
              </a:ext>
            </a:extLst>
          </p:cNvPr>
          <p:cNvSpPr/>
          <p:nvPr/>
        </p:nvSpPr>
        <p:spPr>
          <a:xfrm>
            <a:off x="119921" y="4092315"/>
            <a:ext cx="8884314" cy="260079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8295B2-F517-BD4C-B5F2-B3B4428AE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888" y="4435052"/>
            <a:ext cx="232029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7200" b="1" kern="1200" dirty="0">
                <a:solidFill>
                  <a:srgbClr val="5392EC"/>
                </a:solidFill>
                <a:latin typeface="Century Gothic" panose="020B0502020202020204" pitchFamily="34" charset="0"/>
              </a:rPr>
              <a:t>5ive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C2DA8D-226B-7D44-A363-73898B41C918}"/>
              </a:ext>
            </a:extLst>
          </p:cNvPr>
          <p:cNvSpPr txBox="1"/>
          <p:nvPr/>
        </p:nvSpPr>
        <p:spPr>
          <a:xfrm>
            <a:off x="2668178" y="4119874"/>
            <a:ext cx="6384063" cy="27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5392EC"/>
                </a:solidFill>
                <a:latin typeface="Century Gothic" panose="020B0502020202020204" pitchFamily="34" charset="0"/>
              </a:rPr>
              <a:t>5ive is an English boy band that was formed in London in 1997.</a:t>
            </a:r>
            <a:r>
              <a:rPr lang="en-GB" sz="1400" dirty="0">
                <a:solidFill>
                  <a:srgbClr val="5392EC"/>
                </a:solidFill>
                <a:latin typeface="Century Gothic" panose="020B0502020202020204" pitchFamily="34" charset="0"/>
              </a:rPr>
              <a:t> They were created by the same team that helped form the Spice Girls.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5392EC"/>
              </a:solidFill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A3244A"/>
                </a:solidFill>
                <a:latin typeface="Century Gothic" panose="020B0502020202020204" pitchFamily="34" charset="0"/>
              </a:rPr>
              <a:t>The band became popular around the world.</a:t>
            </a:r>
            <a:r>
              <a:rPr lang="en-GB" sz="1400" dirty="0">
                <a:solidFill>
                  <a:srgbClr val="A3244A"/>
                </a:solidFill>
                <a:latin typeface="Century Gothic" panose="020B0502020202020204" pitchFamily="34" charset="0"/>
              </a:rPr>
              <a:t> They had fans in the UK, Europe, Australia, New Zealand, the USA, and many other countries.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5392EC"/>
              </a:solidFill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72583E"/>
                </a:solidFill>
                <a:latin typeface="Century Gothic" panose="020B0502020202020204" pitchFamily="34" charset="0"/>
              </a:rPr>
              <a:t>5ive sold almost 20 million records and had 11 top-ten singles in the UK.</a:t>
            </a:r>
            <a:r>
              <a:rPr lang="en-GB" sz="1400" dirty="0">
                <a:solidFill>
                  <a:srgbClr val="72583E"/>
                </a:solidFill>
                <a:latin typeface="Century Gothic" panose="020B0502020202020204" pitchFamily="34" charset="0"/>
              </a:rPr>
              <a:t> This made them one of the most successful British boy bands of their time.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400" b="1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The group's five original members were Scott Robinson, Ritchie Neville, Jason "J" Brown, </a:t>
            </a:r>
            <a:r>
              <a:rPr lang="en-GB" sz="1400" b="1" dirty="0" err="1">
                <a:latin typeface="Century Gothic" panose="020B0502020202020204" pitchFamily="34" charset="0"/>
              </a:rPr>
              <a:t>Abz</a:t>
            </a:r>
            <a:r>
              <a:rPr lang="en-GB" sz="1400" b="1" dirty="0">
                <a:latin typeface="Century Gothic" panose="020B0502020202020204" pitchFamily="34" charset="0"/>
              </a:rPr>
              <a:t> Love, and Sean Conlon.</a:t>
            </a:r>
            <a:r>
              <a:rPr lang="en-GB" sz="1400" dirty="0">
                <a:latin typeface="Century Gothic" panose="020B0502020202020204" pitchFamily="34" charset="0"/>
              </a:rPr>
              <a:t> Although they split up in 2001, they later got back together and reformed in 2012.</a:t>
            </a:r>
          </a:p>
        </p:txBody>
      </p:sp>
    </p:spTree>
    <p:extLst>
      <p:ext uri="{BB962C8B-B14F-4D97-AF65-F5344CB8AC3E}">
        <p14:creationId xmlns:p14="http://schemas.microsoft.com/office/powerpoint/2010/main" val="3282286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2986" y="130095"/>
            <a:ext cx="4688333" cy="1783080"/>
          </a:xfrm>
        </p:spPr>
        <p:txBody>
          <a:bodyPr anchor="b">
            <a:normAutofit/>
          </a:bodyPr>
          <a:lstStyle/>
          <a:p>
            <a:r>
              <a:rPr lang="en-GB" sz="9600" b="1" dirty="0">
                <a:latin typeface="Century Gothic" panose="020B0502020202020204" pitchFamily="34" charset="0"/>
              </a:rPr>
              <a:t>Des’ree</a:t>
            </a:r>
          </a:p>
        </p:txBody>
      </p:sp>
      <p:pic>
        <p:nvPicPr>
          <p:cNvPr id="4" name="Picture 3" descr="Whatever happened to Des'ree? Why singer disappeared for 16 years |  news.com.au — Australia's leading news site for latest headlines">
            <a:extLst>
              <a:ext uri="{FF2B5EF4-FFF2-40B4-BE49-F238E27FC236}">
                <a16:creationId xmlns:a16="http://schemas.microsoft.com/office/drawing/2014/main" id="{8601A582-548C-0C2A-1E18-82977D4C1F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238" r="24764" b="1"/>
          <a:stretch>
            <a:fillRect/>
          </a:stretch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2591" y="2706624"/>
            <a:ext cx="5469124" cy="4151376"/>
          </a:xfrm>
        </p:spPr>
        <p:txBody>
          <a:bodyPr>
            <a:normAutofit/>
          </a:bodyPr>
          <a:lstStyle/>
          <a:p>
            <a:pPr marL="342900" lvl="0" indent="-342900" fontAlgn="t"/>
            <a:r>
              <a:rPr lang="en-GB" sz="1400" b="1" dirty="0">
                <a:latin typeface="Century Gothic" panose="020B0502020202020204" pitchFamily="34" charset="0"/>
              </a:rPr>
              <a:t>Des'ree is an English singer and songwriter.</a:t>
            </a:r>
            <a:r>
              <a:rPr lang="en-GB" sz="1400" dirty="0">
                <a:latin typeface="Century Gothic" panose="020B0502020202020204" pitchFamily="34" charset="0"/>
              </a:rPr>
              <a:t> Her full name is Desirée Annette Weekes, and she was born in Croydon, London, in 1968. </a:t>
            </a:r>
          </a:p>
          <a:p>
            <a:pPr marL="342900" lvl="0" indent="-342900" fontAlgn="t"/>
            <a:endParaRPr lang="en-GB" sz="1400" dirty="0"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latin typeface="Century Gothic" panose="020B0502020202020204" pitchFamily="34" charset="0"/>
              </a:rPr>
              <a:t>She became famous in the 1990s for her pop and soul music.</a:t>
            </a:r>
            <a:r>
              <a:rPr lang="en-GB" sz="1400" dirty="0">
                <a:latin typeface="Century Gothic" panose="020B0502020202020204" pitchFamily="34" charset="0"/>
              </a:rPr>
              <a:t> Some of her best-known songs include "You Gotta Be", "Life", and "Feel So High". </a:t>
            </a:r>
          </a:p>
          <a:p>
            <a:pPr marL="342900" lvl="0" indent="-342900" fontAlgn="t"/>
            <a:endParaRPr lang="en-GB" sz="1400" b="1" dirty="0"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latin typeface="Century Gothic" panose="020B0502020202020204" pitchFamily="34" charset="0"/>
              </a:rPr>
              <a:t>Des'ree performed at a major sporting event.</a:t>
            </a:r>
            <a:r>
              <a:rPr lang="en-GB" sz="1400" dirty="0">
                <a:latin typeface="Century Gothic" panose="020B0502020202020204" pitchFamily="34" charset="0"/>
              </a:rPr>
              <a:t> She sang "You Gotta Be" at the closing ceremony of the 1996 Summer Olympics, watched by millions of people around the world. </a:t>
            </a:r>
          </a:p>
          <a:p>
            <a:pPr marL="342900" lvl="0" indent="-342900" fontAlgn="t"/>
            <a:endParaRPr lang="en-GB" sz="1400" b="1" dirty="0"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latin typeface="Century Gothic" panose="020B0502020202020204" pitchFamily="34" charset="0"/>
              </a:rPr>
              <a:t>She won the BRIT Award for Best British Female Solo Artist in 1999.</a:t>
            </a:r>
            <a:r>
              <a:rPr lang="en-GB" sz="1400" dirty="0">
                <a:latin typeface="Century Gothic" panose="020B0502020202020204" pitchFamily="34" charset="0"/>
              </a:rPr>
              <a:t> She has also received other important music awards for her songs and performances.</a:t>
            </a:r>
          </a:p>
        </p:txBody>
      </p:sp>
    </p:spTree>
    <p:extLst>
      <p:ext uri="{BB962C8B-B14F-4D97-AF65-F5344CB8AC3E}">
        <p14:creationId xmlns:p14="http://schemas.microsoft.com/office/powerpoint/2010/main" val="4074974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019" y="0"/>
            <a:ext cx="3832327" cy="1351472"/>
          </a:xfrm>
        </p:spPr>
        <p:txBody>
          <a:bodyPr>
            <a:normAutofit/>
          </a:bodyPr>
          <a:lstStyle/>
          <a:p>
            <a:pPr algn="ctr"/>
            <a:r>
              <a:rPr lang="en-GB" sz="4600" b="1" dirty="0">
                <a:solidFill>
                  <a:srgbClr val="AD02A3"/>
                </a:solidFill>
                <a:latin typeface="Century Gothic" panose="020B0502020202020204" pitchFamily="34" charset="0"/>
              </a:rPr>
              <a:t>Jamiroquai</a:t>
            </a:r>
          </a:p>
        </p:txBody>
      </p:sp>
      <p:pic>
        <p:nvPicPr>
          <p:cNvPr id="7" name="Picture 6" descr="Jay Kay - Wikipedia">
            <a:extLst>
              <a:ext uri="{FF2B5EF4-FFF2-40B4-BE49-F238E27FC236}">
                <a16:creationId xmlns:a16="http://schemas.microsoft.com/office/drawing/2014/main" id="{ED33B07B-2EDF-D58D-97E6-457B884C2A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501" r="28156"/>
          <a:stretch>
            <a:fillRect/>
          </a:stretch>
        </p:blipFill>
        <p:spPr>
          <a:xfrm>
            <a:off x="2" y="1"/>
            <a:ext cx="2771774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8650" y="1577731"/>
            <a:ext cx="3663575" cy="5280268"/>
          </a:xfrm>
        </p:spPr>
        <p:txBody>
          <a:bodyPr>
            <a:normAutofit/>
          </a:bodyPr>
          <a:lstStyle/>
          <a:p>
            <a:pPr marL="342900" lvl="0" indent="-342900" fontAlgn="t"/>
            <a:r>
              <a:rPr lang="en-GB" sz="1400" b="1" dirty="0">
                <a:solidFill>
                  <a:srgbClr val="AD02A3"/>
                </a:solidFill>
                <a:latin typeface="Century Gothic" panose="020B0502020202020204" pitchFamily="34" charset="0"/>
              </a:rPr>
              <a:t>Jamiroquai is a British band from London that started in 1992.</a:t>
            </a:r>
            <a:r>
              <a:rPr lang="en-GB" sz="1400" dirty="0">
                <a:solidFill>
                  <a:srgbClr val="AD02A3"/>
                </a:solidFill>
                <a:latin typeface="Century Gothic" panose="020B0502020202020204" pitchFamily="34" charset="0"/>
              </a:rPr>
              <a:t> The band is famous for mixing funk and acid jazz music.</a:t>
            </a:r>
          </a:p>
          <a:p>
            <a:pPr marL="342900" lvl="0" indent="-342900" fontAlgn="t"/>
            <a:endParaRPr lang="en-GB" sz="1400" dirty="0">
              <a:solidFill>
                <a:srgbClr val="AD02A3"/>
              </a:solidFill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solidFill>
                  <a:srgbClr val="AD02A3"/>
                </a:solidFill>
                <a:latin typeface="Century Gothic" panose="020B0502020202020204" pitchFamily="34" charset="0"/>
              </a:rPr>
              <a:t>The band's lead singer is Jason Kay, also known as Jay Kay.</a:t>
            </a:r>
            <a:r>
              <a:rPr lang="en-GB" sz="1400" dirty="0">
                <a:solidFill>
                  <a:srgbClr val="AD02A3"/>
                </a:solidFill>
                <a:latin typeface="Century Gothic" panose="020B0502020202020204" pitchFamily="34" charset="0"/>
              </a:rPr>
              <a:t> He started the band and has remained its lead singer throughout its history. </a:t>
            </a:r>
          </a:p>
          <a:p>
            <a:pPr marL="342900" lvl="0" indent="-342900" fontAlgn="t"/>
            <a:endParaRPr lang="en-GB" sz="1400" b="1" dirty="0">
              <a:solidFill>
                <a:srgbClr val="AD02A3"/>
              </a:solidFill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solidFill>
                  <a:srgbClr val="AD02A3"/>
                </a:solidFill>
                <a:latin typeface="Century Gothic" panose="020B0502020202020204" pitchFamily="34" charset="0"/>
              </a:rPr>
              <a:t>The name "Jamiroquai" combines the words "jam" and "Iroquois".</a:t>
            </a:r>
            <a:r>
              <a:rPr lang="en-GB" sz="1400" dirty="0">
                <a:solidFill>
                  <a:srgbClr val="AD02A3"/>
                </a:solidFill>
                <a:latin typeface="Century Gothic" panose="020B0502020202020204" pitchFamily="34" charset="0"/>
              </a:rPr>
              <a:t> A jam session is when musicians play music together freely, and the Iroquois are a Native American people. </a:t>
            </a:r>
          </a:p>
          <a:p>
            <a:pPr marL="342900" lvl="0" indent="-342900" fontAlgn="t"/>
            <a:endParaRPr lang="en-GB" sz="1400" b="1" dirty="0">
              <a:solidFill>
                <a:srgbClr val="AD02A3"/>
              </a:solidFill>
              <a:latin typeface="Century Gothic" panose="020B0502020202020204" pitchFamily="34" charset="0"/>
            </a:endParaRPr>
          </a:p>
          <a:p>
            <a:pPr marL="342900" lvl="0" indent="-342900" fontAlgn="t"/>
            <a:r>
              <a:rPr lang="en-GB" sz="1400" b="1" dirty="0">
                <a:solidFill>
                  <a:srgbClr val="AD02A3"/>
                </a:solidFill>
                <a:latin typeface="Century Gothic" panose="020B0502020202020204" pitchFamily="34" charset="0"/>
              </a:rPr>
              <a:t>Their song "Virtual Insanity" became a worldwide hit in 1996.</a:t>
            </a:r>
            <a:r>
              <a:rPr lang="en-GB" sz="1400" dirty="0">
                <a:solidFill>
                  <a:srgbClr val="AD02A3"/>
                </a:solidFill>
                <a:latin typeface="Century Gothic" panose="020B0502020202020204" pitchFamily="34" charset="0"/>
              </a:rPr>
              <a:t> Its creative music video won four MTV Video Music Awards and helped make the band famous around the world.</a:t>
            </a:r>
          </a:p>
        </p:txBody>
      </p:sp>
      <p:pic>
        <p:nvPicPr>
          <p:cNvPr id="4" name="Picture 3" descr="Jamiroquai (Music) - TV Tropes">
            <a:extLst>
              <a:ext uri="{FF2B5EF4-FFF2-40B4-BE49-F238E27FC236}">
                <a16:creationId xmlns:a16="http://schemas.microsoft.com/office/drawing/2014/main" id="{8D5CC313-BDC8-A5F2-F5E8-889441672F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473" r="29690"/>
          <a:stretch>
            <a:fillRect/>
          </a:stretch>
        </p:blipFill>
        <p:spPr>
          <a:xfrm>
            <a:off x="6435350" y="10"/>
            <a:ext cx="2708650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92299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3181" y="190733"/>
            <a:ext cx="3968748" cy="1323273"/>
          </a:xfrm>
        </p:spPr>
        <p:txBody>
          <a:bodyPr anchor="b">
            <a:normAutofit/>
          </a:bodyPr>
          <a:lstStyle/>
          <a:p>
            <a:r>
              <a:rPr lang="en-GB" sz="88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S Club</a:t>
            </a:r>
          </a:p>
        </p:txBody>
      </p:sp>
      <p:pic>
        <p:nvPicPr>
          <p:cNvPr id="6" name="Picture 5" descr="S Club 7: Back to the 50's (TV Movie 1999) - IMDb">
            <a:extLst>
              <a:ext uri="{FF2B5EF4-FFF2-40B4-BE49-F238E27FC236}">
                <a16:creationId xmlns:a16="http://schemas.microsoft.com/office/drawing/2014/main" id="{11B60180-745C-E1FD-6648-8F8D6BB54B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9" r="12849"/>
          <a:stretch>
            <a:fillRect/>
          </a:stretch>
        </p:blipFill>
        <p:spPr>
          <a:xfrm>
            <a:off x="1" y="1587"/>
            <a:ext cx="4571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3300" y="1663908"/>
            <a:ext cx="4330700" cy="5194092"/>
          </a:xfrm>
        </p:spPr>
        <p:txBody>
          <a:bodyPr>
            <a:normAutofit/>
          </a:bodyPr>
          <a:lstStyle/>
          <a:p>
            <a:pPr marL="342900" lvl="0" indent="-342900" fontAlgn="t">
              <a:buFont typeface="+mj-lt"/>
              <a:buAutoNum type="arabicPeriod"/>
            </a:pP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S Club is a British pop group that was formed in London in 1998.</a:t>
            </a:r>
            <a:r>
              <a:rPr lang="en-GB" sz="1600" dirty="0">
                <a:solidFill>
                  <a:srgbClr val="77B3E1"/>
                </a:solidFill>
                <a:latin typeface="Century Gothic" panose="020B0502020202020204" pitchFamily="34" charset="0"/>
              </a:rPr>
              <a:t> The group was originally called </a:t>
            </a: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S Club 7</a:t>
            </a:r>
            <a:r>
              <a:rPr lang="en-GB" sz="1600" dirty="0">
                <a:solidFill>
                  <a:srgbClr val="77B3E1"/>
                </a:solidFill>
                <a:latin typeface="Century Gothic" panose="020B0502020202020204" pitchFamily="34" charset="0"/>
              </a:rPr>
              <a:t> because it had seven members. </a:t>
            </a:r>
          </a:p>
          <a:p>
            <a:pPr marL="342900" lvl="0" indent="-342900" fontAlgn="t">
              <a:buFont typeface="+mj-lt"/>
              <a:buAutoNum type="arabicPeriod"/>
            </a:pPr>
            <a:endParaRPr lang="en-GB" sz="1600" b="1" dirty="0">
              <a:solidFill>
                <a:srgbClr val="77B3E1"/>
              </a:solidFill>
              <a:latin typeface="Century Gothic" panose="020B0502020202020204" pitchFamily="34" charset="0"/>
            </a:endParaRPr>
          </a:p>
          <a:p>
            <a:pPr marL="342900" lvl="0" indent="-342900" fontAlgn="t">
              <a:buFont typeface="+mj-lt"/>
              <a:buAutoNum type="arabicPeriod"/>
            </a:pP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They became famous for their catchy songs and fun music videos.</a:t>
            </a:r>
            <a:r>
              <a:rPr lang="en-GB" sz="1600" dirty="0">
                <a:solidFill>
                  <a:srgbClr val="77B3E1"/>
                </a:solidFill>
                <a:latin typeface="Century Gothic" panose="020B0502020202020204" pitchFamily="34" charset="0"/>
              </a:rPr>
              <a:t> S Club was one of the most popular pop groups of the late 1990s and early 2000s. </a:t>
            </a:r>
          </a:p>
          <a:p>
            <a:pPr marL="342900" lvl="0" indent="-342900" fontAlgn="t">
              <a:buFont typeface="+mj-lt"/>
              <a:buAutoNum type="arabicPeriod"/>
            </a:pPr>
            <a:endParaRPr lang="en-GB" sz="1600" b="1" dirty="0">
              <a:solidFill>
                <a:srgbClr val="77B3E1"/>
              </a:solidFill>
              <a:latin typeface="Century Gothic" panose="020B0502020202020204" pitchFamily="34" charset="0"/>
            </a:endParaRPr>
          </a:p>
          <a:p>
            <a:pPr marL="342900" lvl="0" indent="-342900" fontAlgn="t">
              <a:buFont typeface="+mj-lt"/>
              <a:buAutoNum type="arabicPeriod"/>
            </a:pP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The group released several successful albums, including </a:t>
            </a:r>
            <a:r>
              <a:rPr lang="en-GB" sz="1600" b="1" i="1" dirty="0">
                <a:solidFill>
                  <a:srgbClr val="77B3E1"/>
                </a:solidFill>
                <a:latin typeface="Century Gothic" panose="020B0502020202020204" pitchFamily="34" charset="0"/>
              </a:rPr>
              <a:t>S Club</a:t>
            </a: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 (1999), </a:t>
            </a:r>
            <a:r>
              <a:rPr lang="en-GB" sz="1600" b="1" i="1" dirty="0">
                <a:solidFill>
                  <a:srgbClr val="77B3E1"/>
                </a:solidFill>
                <a:latin typeface="Century Gothic" panose="020B0502020202020204" pitchFamily="34" charset="0"/>
              </a:rPr>
              <a:t>7</a:t>
            </a: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 (2000), and </a:t>
            </a:r>
            <a:r>
              <a:rPr lang="en-GB" sz="1600" b="1" i="1" dirty="0">
                <a:solidFill>
                  <a:srgbClr val="77B3E1"/>
                </a:solidFill>
                <a:latin typeface="Century Gothic" panose="020B0502020202020204" pitchFamily="34" charset="0"/>
              </a:rPr>
              <a:t>Sunshine</a:t>
            </a: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 (2001).</a:t>
            </a:r>
            <a:r>
              <a:rPr lang="en-GB" sz="1600" dirty="0">
                <a:solidFill>
                  <a:srgbClr val="77B3E1"/>
                </a:solidFill>
                <a:latin typeface="Century Gothic" panose="020B0502020202020204" pitchFamily="34" charset="0"/>
              </a:rPr>
              <a:t> </a:t>
            </a:r>
          </a:p>
          <a:p>
            <a:pPr marL="342900" lvl="0" indent="-342900" fontAlgn="t">
              <a:buFont typeface="+mj-lt"/>
              <a:buAutoNum type="arabicPeriod"/>
            </a:pPr>
            <a:endParaRPr lang="en-GB" sz="1600" b="1" dirty="0">
              <a:solidFill>
                <a:srgbClr val="77B3E1"/>
              </a:solidFill>
              <a:latin typeface="Century Gothic" panose="020B0502020202020204" pitchFamily="34" charset="0"/>
            </a:endParaRPr>
          </a:p>
          <a:p>
            <a:pPr marL="342900" lvl="0" indent="-342900" fontAlgn="t">
              <a:buFont typeface="+mj-lt"/>
              <a:buAutoNum type="arabicPeriod"/>
            </a:pPr>
            <a:r>
              <a:rPr lang="en-GB" sz="1600" b="1" dirty="0">
                <a:solidFill>
                  <a:srgbClr val="77B3E1"/>
                </a:solidFill>
                <a:latin typeface="Century Gothic" panose="020B0502020202020204" pitchFamily="34" charset="0"/>
              </a:rPr>
              <a:t>Although the group split up in 2003, some members reunited later and continued performing as S Club.</a:t>
            </a:r>
            <a:endParaRPr lang="en-GB" sz="1600" dirty="0">
              <a:solidFill>
                <a:srgbClr val="77B3E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228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906</Words>
  <Application>Microsoft Macintosh PowerPoint</Application>
  <PresentationFormat>On-screen Show (4:3)</PresentationFormat>
  <Paragraphs>74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Bryan Adams</vt:lpstr>
      <vt:lpstr>5ive</vt:lpstr>
      <vt:lpstr>Des’ree</vt:lpstr>
      <vt:lpstr>Jamiroquai</vt:lpstr>
      <vt:lpstr>S Club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Bosham Primary School Head Teacher</dc:creator>
  <cp:lastModifiedBy>Bosham Primary School Head Teacher</cp:lastModifiedBy>
  <cp:revision>1</cp:revision>
  <dcterms:created xsi:type="dcterms:W3CDTF">2026-08-26T14:52:03Z</dcterms:created>
  <dcterms:modified xsi:type="dcterms:W3CDTF">2026-08-26T14:52:49Z</dcterms:modified>
</cp:coreProperties>
</file>