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72" r:id="rId2"/>
    <p:sldId id="281" r:id="rId3"/>
    <p:sldId id="280" r:id="rId4"/>
    <p:sldId id="275" r:id="rId5"/>
    <p:sldId id="276" r:id="rId6"/>
    <p:sldId id="277" r:id="rId7"/>
    <p:sldId id="279" r:id="rId8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0713"/>
    <a:srgbClr val="FF2F92"/>
    <a:srgbClr val="C66210"/>
    <a:srgbClr val="0432FF"/>
    <a:srgbClr val="941651"/>
    <a:srgbClr val="008F00"/>
    <a:srgbClr val="FF2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52"/>
    <p:restoredTop sz="94615"/>
  </p:normalViewPr>
  <p:slideViewPr>
    <p:cSldViewPr snapToGrid="0" snapToObjects="1">
      <p:cViewPr varScale="1">
        <p:scale>
          <a:sx n="100" d="100"/>
          <a:sy n="100" d="100"/>
        </p:scale>
        <p:origin x="8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46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11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594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294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007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56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815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113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387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803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EE2A9-7791-5C46-9D01-451C66CA9C8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630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EE2A9-7791-5C46-9D01-451C66CA9C8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2935A-05FF-004F-9BE5-07878A1333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036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003" t="2189" r="1627" b="6720"/>
          <a:stretch/>
        </p:blipFill>
        <p:spPr>
          <a:xfrm>
            <a:off x="0" y="0"/>
            <a:ext cx="9144000" cy="686159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027FDD-8468-CC45-B1E9-6C1C742426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F7E65F-F44E-8541-B4A7-74C9E13086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E47B3D-4BB1-CF40-96E6-A47CF81E7CBB}"/>
              </a:ext>
            </a:extLst>
          </p:cNvPr>
          <p:cNvSpPr/>
          <p:nvPr/>
        </p:nvSpPr>
        <p:spPr>
          <a:xfrm>
            <a:off x="233082" y="188259"/>
            <a:ext cx="8659906" cy="64814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A6B8EA-E1B0-F648-8BDB-24AF88BD9F75}"/>
              </a:ext>
            </a:extLst>
          </p:cNvPr>
          <p:cNvSpPr txBox="1"/>
          <p:nvPr/>
        </p:nvSpPr>
        <p:spPr>
          <a:xfrm>
            <a:off x="590812" y="245458"/>
            <a:ext cx="79703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rgbClr val="FF2F92"/>
                </a:solidFill>
                <a:latin typeface="Century Gothic" panose="020B0502020202020204" pitchFamily="34" charset="0"/>
              </a:rPr>
              <a:t>Icons</a:t>
            </a:r>
            <a:endParaRPr lang="en-GB" sz="9600" b="1" dirty="0">
              <a:solidFill>
                <a:srgbClr val="FF2F92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F90E847-4725-E74F-80BE-C037055EE5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6386604"/>
              </p:ext>
            </p:extLst>
          </p:nvPr>
        </p:nvGraphicFramePr>
        <p:xfrm>
          <a:off x="1143000" y="1931233"/>
          <a:ext cx="6762751" cy="377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90926">
                  <a:extLst>
                    <a:ext uri="{9D8B030D-6E8A-4147-A177-3AD203B41FA5}">
                      <a16:colId xmlns:a16="http://schemas.microsoft.com/office/drawing/2014/main" val="4175973042"/>
                    </a:ext>
                  </a:extLst>
                </a:gridCol>
                <a:gridCol w="3171825">
                  <a:extLst>
                    <a:ext uri="{9D8B030D-6E8A-4147-A177-3AD203B41FA5}">
                      <a16:colId xmlns:a16="http://schemas.microsoft.com/office/drawing/2014/main" val="35559304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FF2F92"/>
                          </a:solidFill>
                          <a:latin typeface="Century Gothic" panose="020B0502020202020204" pitchFamily="34" charset="0"/>
                        </a:rPr>
                        <a:t>Artist / Band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FF2F92"/>
                          </a:solidFill>
                          <a:latin typeface="Century Gothic" panose="020B0502020202020204" pitchFamily="34" charset="0"/>
                        </a:rPr>
                        <a:t>Week Beginning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52583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Bowie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03.11.25.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852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Elton John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10.11.25.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0384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Aretha Franklin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17.11.25.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12303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The Police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24.11.25.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88086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U2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01.12.25.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998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Michael Jackson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08.12.25.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471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Christmas Carol Focus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Century Gothic" panose="020B0502020202020204" pitchFamily="34" charset="0"/>
                        </a:rPr>
                        <a:t>15.12.25.</a:t>
                      </a:r>
                      <a:endParaRPr lang="en-GB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2706081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722DEC0-7AD6-964C-913C-3EA0F12C5B43}"/>
              </a:ext>
            </a:extLst>
          </p:cNvPr>
          <p:cNvSpPr txBox="1"/>
          <p:nvPr/>
        </p:nvSpPr>
        <p:spPr>
          <a:xfrm>
            <a:off x="7585049" y="6163706"/>
            <a:ext cx="13079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2F92"/>
                </a:solidFill>
                <a:latin typeface="Century Gothic" panose="020B0502020202020204" pitchFamily="34" charset="0"/>
              </a:rPr>
              <a:t>Term 1.2.</a:t>
            </a:r>
          </a:p>
        </p:txBody>
      </p:sp>
    </p:spTree>
    <p:extLst>
      <p:ext uri="{BB962C8B-B14F-4D97-AF65-F5344CB8AC3E}">
        <p14:creationId xmlns:p14="http://schemas.microsoft.com/office/powerpoint/2010/main" val="1369609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949E1-DD55-414E-B665-947FA14D6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794" y="0"/>
            <a:ext cx="5847817" cy="1203767"/>
          </a:xfrm>
        </p:spPr>
        <p:txBody>
          <a:bodyPr>
            <a:normAutofit/>
          </a:bodyPr>
          <a:lstStyle/>
          <a:p>
            <a:r>
              <a:rPr lang="en-GB" sz="7200" b="1" dirty="0">
                <a:solidFill>
                  <a:srgbClr val="FF2F92"/>
                </a:solidFill>
                <a:latin typeface="Century Gothic" panose="020B0502020202020204" pitchFamily="34" charset="0"/>
              </a:rPr>
              <a:t>David Bowie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17EC76-4E78-6043-8C0B-544346F01DBC}"/>
              </a:ext>
            </a:extLst>
          </p:cNvPr>
          <p:cNvSpPr txBox="1"/>
          <p:nvPr/>
        </p:nvSpPr>
        <p:spPr>
          <a:xfrm>
            <a:off x="0" y="1357002"/>
            <a:ext cx="597748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2F92"/>
                </a:solidFill>
                <a:latin typeface="Century Gothic" panose="020B0502020202020204" pitchFamily="34" charset="0"/>
              </a:rPr>
              <a:t>Bowie</a:t>
            </a:r>
            <a:r>
              <a:rPr lang="en-GB" dirty="0">
                <a:latin typeface="Century Gothic" panose="020B0502020202020204" pitchFamily="34" charset="0"/>
              </a:rPr>
              <a:t> created more than 25 albums, selling about 200 million copies over more than 50 years.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He created music unconstrained by genre and played instruments including keyboard, harmonica, mandolin, </a:t>
            </a:r>
            <a:r>
              <a:rPr lang="en-GB" dirty="0" err="1">
                <a:latin typeface="Century Gothic" panose="020B0502020202020204" pitchFamily="34" charset="0"/>
              </a:rPr>
              <a:t>koto</a:t>
            </a:r>
            <a:r>
              <a:rPr lang="en-GB" dirty="0">
                <a:latin typeface="Century Gothic" panose="020B0502020202020204" pitchFamily="34" charset="0"/>
              </a:rPr>
              <a:t> and </a:t>
            </a:r>
            <a:r>
              <a:rPr lang="en-GB" dirty="0" err="1">
                <a:latin typeface="Century Gothic" panose="020B0502020202020204" pitchFamily="34" charset="0"/>
              </a:rPr>
              <a:t>stylophone</a:t>
            </a:r>
            <a:r>
              <a:rPr lang="en-GB" dirty="0">
                <a:latin typeface="Century Gothic" panose="020B0502020202020204" pitchFamily="34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He appeared in multiple films and TV shows and supported a variety of charities.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In 1969, ‘Space Oddity’ entered the UK charts and was Bowie’s first big hit.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In 1972, </a:t>
            </a:r>
            <a:r>
              <a:rPr lang="en-GB" b="1" dirty="0">
                <a:solidFill>
                  <a:srgbClr val="FF2F92"/>
                </a:solidFill>
                <a:latin typeface="Century Gothic" panose="020B0502020202020204" pitchFamily="34" charset="0"/>
              </a:rPr>
              <a:t>Bowie</a:t>
            </a:r>
            <a:r>
              <a:rPr lang="en-GB" dirty="0">
                <a:latin typeface="Century Gothic" panose="020B0502020202020204" pitchFamily="34" charset="0"/>
              </a:rPr>
              <a:t> performed ‘</a:t>
            </a:r>
            <a:r>
              <a:rPr lang="en-GB" dirty="0" err="1">
                <a:latin typeface="Century Gothic" panose="020B0502020202020204" pitchFamily="34" charset="0"/>
              </a:rPr>
              <a:t>Starman</a:t>
            </a:r>
            <a:r>
              <a:rPr lang="en-GB" dirty="0">
                <a:latin typeface="Century Gothic" panose="020B0502020202020204" pitchFamily="34" charset="0"/>
              </a:rPr>
              <a:t>’ dressed as a character he called Ziggy Stardust and reached a new level of fame.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He caused a fashion sensation and redefined what a musical performance could be.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1AE230-57F0-0842-A446-B6CF5EDA73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62" r="25696"/>
          <a:stretch/>
        </p:blipFill>
        <p:spPr>
          <a:xfrm>
            <a:off x="6139282" y="-19019"/>
            <a:ext cx="3004718" cy="29532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04F9B29-DC90-114C-B797-E67B0339FA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9283" y="2934182"/>
            <a:ext cx="3004717" cy="196190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2257A8-4408-914A-8201-5EFCCE40D6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9282" y="4896091"/>
            <a:ext cx="3004718" cy="1961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424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82547C9-C281-CF4B-9220-91159B16B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896" y="155652"/>
            <a:ext cx="4074289" cy="1325563"/>
          </a:xfrm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Elton John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5A10DF-EB8A-174D-AE5A-C267FF94DA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6252" y="0"/>
            <a:ext cx="4687747" cy="293960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ADB226-A18C-5E40-8743-4F80CB727D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6251" y="2939608"/>
            <a:ext cx="4687748" cy="323880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F3ACF36-884C-E745-8F00-31C3D0A082CE}"/>
              </a:ext>
            </a:extLst>
          </p:cNvPr>
          <p:cNvSpPr txBox="1"/>
          <p:nvPr/>
        </p:nvSpPr>
        <p:spPr>
          <a:xfrm>
            <a:off x="4456252" y="6273225"/>
            <a:ext cx="46877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Century Gothic" panose="020B0502020202020204" pitchFamily="34" charset="0"/>
              </a:rPr>
              <a:t>Elton John has two children with David James Furnish who is a Canadian-British filmmaker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7B6C00-558E-EC40-90FC-722B0238F695}"/>
              </a:ext>
            </a:extLst>
          </p:cNvPr>
          <p:cNvSpPr txBox="1"/>
          <p:nvPr/>
        </p:nvSpPr>
        <p:spPr>
          <a:xfrm>
            <a:off x="138896" y="1666754"/>
            <a:ext cx="416688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entury Gothic" panose="020B0502020202020204" pitchFamily="34" charset="0"/>
              </a:rPr>
              <a:t>Elton John </a:t>
            </a:r>
            <a:r>
              <a:rPr lang="en-GB" dirty="0">
                <a:latin typeface="Century Gothic" panose="020B0502020202020204" pitchFamily="34" charset="0"/>
              </a:rPr>
              <a:t>has sold over 300 million records worldwide.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He was knighted by Queen Elizabeth II in 1998 for his services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to music and charity.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He has written soundtracks for films and musicals and was inducted into the Rock and Roll Hall of Fame in 1994.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In 2024, </a:t>
            </a:r>
            <a:r>
              <a:rPr lang="en-GB" b="1" dirty="0">
                <a:latin typeface="Century Gothic" panose="020B0502020202020204" pitchFamily="34" charset="0"/>
              </a:rPr>
              <a:t>Elton</a:t>
            </a:r>
            <a:r>
              <a:rPr lang="en-GB" dirty="0">
                <a:latin typeface="Century Gothic" panose="020B0502020202020204" pitchFamily="34" charset="0"/>
              </a:rPr>
              <a:t> </a:t>
            </a:r>
            <a:r>
              <a:rPr lang="en-GB" b="1" dirty="0">
                <a:latin typeface="Century Gothic" panose="020B0502020202020204" pitchFamily="34" charset="0"/>
              </a:rPr>
              <a:t>John</a:t>
            </a:r>
            <a:r>
              <a:rPr lang="en-GB" dirty="0">
                <a:latin typeface="Century Gothic" panose="020B0502020202020204" pitchFamily="34" charset="0"/>
              </a:rPr>
              <a:t> became the 19th person to have won the prestigious awards of an Emmy, Grammy, Oscar and Tony, earning the title ‘EGOT’. </a:t>
            </a:r>
          </a:p>
        </p:txBody>
      </p:sp>
    </p:spTree>
    <p:extLst>
      <p:ext uri="{BB962C8B-B14F-4D97-AF65-F5344CB8AC3E}">
        <p14:creationId xmlns:p14="http://schemas.microsoft.com/office/powerpoint/2010/main" val="188161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E186A05C-82F9-B441-89F0-59703DAFA1CB}"/>
              </a:ext>
            </a:extLst>
          </p:cNvPr>
          <p:cNvSpPr txBox="1"/>
          <p:nvPr/>
        </p:nvSpPr>
        <p:spPr>
          <a:xfrm>
            <a:off x="314325" y="1261426"/>
            <a:ext cx="8841248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Aretha Franklin </a:t>
            </a:r>
            <a:r>
              <a:rPr lang="en-GB" sz="1400" dirty="0">
                <a:latin typeface="Century Gothic" panose="020B0502020202020204" pitchFamily="34" charset="0"/>
              </a:rPr>
              <a:t>was born on March 25, 1942, in Memphis, Tennessee. </a:t>
            </a:r>
            <a:endParaRPr lang="en-GB" sz="14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>
                <a:latin typeface="Century Gothic" panose="020B0502020202020204" pitchFamily="34" charset="0"/>
              </a:rPr>
              <a:t>Her </a:t>
            </a:r>
            <a:r>
              <a:rPr lang="en-GB" sz="1400" dirty="0">
                <a:latin typeface="Century Gothic" panose="020B0502020202020204" pitchFamily="34" charset="0"/>
              </a:rPr>
              <a:t>mother was a gospel singer, and her father was a nationally known minister at the New Bethel Baptist Church in Detroit, Michigan. </a:t>
            </a:r>
            <a:r>
              <a:rPr lang="en-GB" sz="1400" dirty="0" smtClean="0">
                <a:latin typeface="Century Gothic" panose="020B0502020202020204" pitchFamily="34" charset="0"/>
              </a:rPr>
              <a:t>She sang in the </a:t>
            </a:r>
            <a:r>
              <a:rPr lang="en-GB" sz="1400" dirty="0">
                <a:latin typeface="Century Gothic" panose="020B0502020202020204" pitchFamily="34" charset="0"/>
              </a:rPr>
              <a:t>church’s choir and was recognized as a vocal prodigy (an unusually talented child</a:t>
            </a:r>
            <a:r>
              <a:rPr lang="en-GB" sz="1400" dirty="0" smtClean="0">
                <a:latin typeface="Century Gothic" panose="020B0502020202020204" pitchFamily="34" charset="0"/>
              </a:rPr>
              <a:t>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entury Gothic" panose="020B0502020202020204" pitchFamily="34" charset="0"/>
              </a:rPr>
              <a:t>In </a:t>
            </a:r>
            <a:r>
              <a:rPr lang="en-GB" sz="14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1987 Franklin </a:t>
            </a:r>
            <a:r>
              <a:rPr lang="en-GB" sz="1400" dirty="0">
                <a:latin typeface="Century Gothic" panose="020B0502020202020204" pitchFamily="34" charset="0"/>
              </a:rPr>
              <a:t>was the </a:t>
            </a:r>
            <a:r>
              <a:rPr lang="en-GB" sz="14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first woman </a:t>
            </a:r>
            <a:r>
              <a:rPr lang="en-GB" sz="1400" dirty="0">
                <a:latin typeface="Century Gothic" panose="020B0502020202020204" pitchFamily="34" charset="0"/>
              </a:rPr>
              <a:t>to be inducted into the </a:t>
            </a:r>
            <a:r>
              <a:rPr lang="en-GB" sz="14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Rock and Roll Hall of Fame</a:t>
            </a:r>
            <a:r>
              <a:rPr lang="en-GB" sz="1400" dirty="0">
                <a:latin typeface="Century Gothic" panose="020B0502020202020204" pitchFamily="34" charset="0"/>
              </a:rPr>
              <a:t>. </a:t>
            </a:r>
            <a:endParaRPr lang="en-GB" sz="14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>
                <a:latin typeface="Century Gothic" panose="020B0502020202020204" pitchFamily="34" charset="0"/>
              </a:rPr>
              <a:t>Over </a:t>
            </a:r>
            <a:r>
              <a:rPr lang="en-GB" sz="1400" dirty="0">
                <a:latin typeface="Century Gothic" panose="020B0502020202020204" pitchFamily="34" charset="0"/>
              </a:rPr>
              <a:t>the course of her career she won </a:t>
            </a:r>
            <a:r>
              <a:rPr lang="en-GB" sz="14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18 Grammy Awards</a:t>
            </a:r>
            <a:r>
              <a:rPr lang="en-GB" sz="1400" dirty="0">
                <a:latin typeface="Century Gothic" panose="020B0502020202020204" pitchFamily="34" charset="0"/>
              </a:rPr>
              <a:t>, including a Grammy Lifetime Achievement Award. </a:t>
            </a:r>
            <a:endParaRPr lang="en-GB" sz="14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smtClean="0">
                <a:latin typeface="Century Gothic" panose="020B0502020202020204" pitchFamily="34" charset="0"/>
              </a:rPr>
              <a:t>At </a:t>
            </a:r>
            <a:r>
              <a:rPr lang="en-GB" sz="1400" b="1" dirty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Barack Obama’s 2009 presidential inauguration </a:t>
            </a:r>
            <a:r>
              <a:rPr lang="en-GB" sz="1400" dirty="0">
                <a:latin typeface="Century Gothic" panose="020B0502020202020204" pitchFamily="34" charset="0"/>
              </a:rPr>
              <a:t>Franklin sang “My Country </a:t>
            </a:r>
            <a:r>
              <a:rPr lang="en-GB" sz="1400" dirty="0" err="1">
                <a:latin typeface="Century Gothic" panose="020B0502020202020204" pitchFamily="34" charset="0"/>
              </a:rPr>
              <a:t>’Tis</a:t>
            </a:r>
            <a:r>
              <a:rPr lang="en-GB" sz="1400" dirty="0">
                <a:latin typeface="Century Gothic" panose="020B0502020202020204" pitchFamily="34" charset="0"/>
              </a:rPr>
              <a:t> of Thee” for a crowd of more than 1 million.</a:t>
            </a:r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C8BE29-D71F-9140-B61C-9791BCDB645A}"/>
              </a:ext>
            </a:extLst>
          </p:cNvPr>
          <p:cNvSpPr txBox="1"/>
          <p:nvPr/>
        </p:nvSpPr>
        <p:spPr>
          <a:xfrm>
            <a:off x="1372202" y="-92792"/>
            <a:ext cx="59227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accent6">
                    <a:lumMod val="75000"/>
                  </a:schemeClr>
                </a:solidFill>
                <a:latin typeface="Century Gothic" panose="020B0502020202020204" pitchFamily="34" charset="0"/>
              </a:rPr>
              <a:t>Aretha Franklin</a:t>
            </a:r>
            <a:endParaRPr lang="en-GB" sz="6000" b="1" dirty="0">
              <a:solidFill>
                <a:schemeClr val="accent6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" y="4341121"/>
            <a:ext cx="4267200" cy="2402579"/>
          </a:xfrm>
          <a:prstGeom prst="rect">
            <a:avLst/>
          </a:prstGeom>
        </p:spPr>
      </p:pic>
      <p:pic>
        <p:nvPicPr>
          <p:cNvPr id="1026" name="Picture 2" descr="Cover Story: Inside Aretha Franklin's Epic Lif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006" y="4341121"/>
            <a:ext cx="4450019" cy="240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3442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295B2-F517-BD4C-B5F2-B3B4428AE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9144001" cy="1325563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The Police</a:t>
            </a:r>
            <a:endParaRPr lang="en-GB" sz="6600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C2DA8D-226B-7D44-A363-73898B41C918}"/>
              </a:ext>
            </a:extLst>
          </p:cNvPr>
          <p:cNvSpPr txBox="1"/>
          <p:nvPr/>
        </p:nvSpPr>
        <p:spPr>
          <a:xfrm>
            <a:off x="0" y="1325563"/>
            <a:ext cx="90297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The Police </a:t>
            </a:r>
            <a:r>
              <a:rPr lang="en-GB" sz="1600" dirty="0">
                <a:latin typeface="Century Gothic" panose="020B0502020202020204" pitchFamily="34" charset="0"/>
              </a:rPr>
              <a:t>were a popular British rock band known for blending punk, reggae, and jazz influences. </a:t>
            </a:r>
            <a:endParaRPr lang="en-GB" sz="16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Century Gothic" panose="020B0502020202020204" pitchFamily="34" charset="0"/>
              </a:rPr>
              <a:t>They formed </a:t>
            </a:r>
            <a:r>
              <a:rPr lang="en-GB" sz="1600" dirty="0">
                <a:latin typeface="Century Gothic" panose="020B0502020202020204" pitchFamily="34" charset="0"/>
              </a:rPr>
              <a:t>in 1977, they achieved global success in the late 70s and early 80s with hits like </a:t>
            </a:r>
            <a:r>
              <a:rPr lang="en-GB" sz="1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"Roxanne" </a:t>
            </a:r>
            <a:r>
              <a:rPr lang="en-GB" sz="1600" dirty="0">
                <a:latin typeface="Century Gothic" panose="020B0502020202020204" pitchFamily="34" charset="0"/>
              </a:rPr>
              <a:t>and "</a:t>
            </a:r>
            <a:r>
              <a:rPr lang="en-GB" sz="16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Every Breath You Take". </a:t>
            </a:r>
            <a:endParaRPr lang="en-GB" sz="1600" b="1" dirty="0" smtClean="0">
              <a:solidFill>
                <a:srgbClr val="0070C0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Century Gothic" panose="020B0502020202020204" pitchFamily="34" charset="0"/>
              </a:rPr>
              <a:t>The </a:t>
            </a:r>
            <a:r>
              <a:rPr lang="en-GB" sz="1600" dirty="0">
                <a:latin typeface="Century Gothic" panose="020B0502020202020204" pitchFamily="34" charset="0"/>
              </a:rPr>
              <a:t>band consisted of Sting (vocals, bass), Andy Summers (guitar), and Stewart Copeland (drums). </a:t>
            </a:r>
            <a:endParaRPr lang="en-GB" sz="1600" dirty="0" smtClean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Century Gothic" panose="020B0502020202020204" pitchFamily="34" charset="0"/>
              </a:rPr>
              <a:t>Some </a:t>
            </a:r>
            <a:r>
              <a:rPr lang="en-GB" sz="1600" dirty="0">
                <a:latin typeface="Century Gothic" panose="020B0502020202020204" pitchFamily="34" charset="0"/>
              </a:rPr>
              <a:t>sources say they disbanded in 1986 but reunited for a world tour in 2007-2008. </a:t>
            </a:r>
            <a:endParaRPr lang="en-GB" sz="1600" dirty="0"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0" y="4035526"/>
            <a:ext cx="4267200" cy="2726609"/>
          </a:xfrm>
          <a:prstGeom prst="rect">
            <a:avLst/>
          </a:prstGeom>
        </p:spPr>
      </p:pic>
      <p:pic>
        <p:nvPicPr>
          <p:cNvPr id="2050" name="Picture 2" descr="10 things you didn't know about the Poli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01" y="4035526"/>
            <a:ext cx="4509974" cy="2726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2286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5F392-0ED8-8144-8AF3-A8D40738A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0" y="235686"/>
            <a:ext cx="3151205" cy="2585915"/>
          </a:xfrm>
        </p:spPr>
        <p:txBody>
          <a:bodyPr>
            <a:noAutofit/>
          </a:bodyPr>
          <a:lstStyle/>
          <a:p>
            <a:pPr algn="ctr"/>
            <a:r>
              <a:rPr lang="en-GB" sz="16600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U2</a:t>
            </a:r>
            <a:endParaRPr lang="en-GB" sz="16600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5EC26-71BA-804E-9660-DAFED8D91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028" y="3195519"/>
            <a:ext cx="8866207" cy="4351338"/>
          </a:xfrm>
        </p:spPr>
        <p:txBody>
          <a:bodyPr/>
          <a:lstStyle/>
          <a:p>
            <a:r>
              <a:rPr lang="en-GB" sz="2000" dirty="0">
                <a:latin typeface="Century Gothic" panose="020B0502020202020204" pitchFamily="34" charset="0"/>
              </a:rPr>
              <a:t>The four members are the lead singer Bono, lead guitarist The Edge, bassist Adam Clayton, and drummer Larry Mullen </a:t>
            </a:r>
            <a:r>
              <a:rPr lang="en-GB" sz="2000" dirty="0" smtClean="0">
                <a:latin typeface="Century Gothic" panose="020B0502020202020204" pitchFamily="34" charset="0"/>
              </a:rPr>
              <a:t>Junior. </a:t>
            </a:r>
          </a:p>
          <a:p>
            <a:endParaRPr lang="en-GB" sz="2000" dirty="0" smtClean="0">
              <a:latin typeface="Century Gothic" panose="020B0502020202020204" pitchFamily="34" charset="0"/>
            </a:endParaRPr>
          </a:p>
          <a:p>
            <a:r>
              <a:rPr lang="en-GB" sz="2000" dirty="0" smtClean="0">
                <a:latin typeface="Century Gothic" panose="020B0502020202020204" pitchFamily="34" charset="0"/>
              </a:rPr>
              <a:t>U2 </a:t>
            </a:r>
            <a:r>
              <a:rPr lang="en-GB" sz="2000" dirty="0">
                <a:latin typeface="Century Gothic" panose="020B0502020202020204" pitchFamily="34" charset="0"/>
              </a:rPr>
              <a:t>has been very popular around the world since the 1980s. </a:t>
            </a:r>
            <a:endParaRPr lang="en-GB" sz="2000" dirty="0" smtClean="0">
              <a:latin typeface="Century Gothic" panose="020B0502020202020204" pitchFamily="34" charset="0"/>
            </a:endParaRPr>
          </a:p>
          <a:p>
            <a:endParaRPr lang="en-GB" sz="2000" dirty="0" smtClean="0">
              <a:latin typeface="Century Gothic" panose="020B0502020202020204" pitchFamily="34" charset="0"/>
            </a:endParaRPr>
          </a:p>
          <a:p>
            <a:r>
              <a:rPr lang="en-GB" sz="2000" dirty="0" smtClean="0">
                <a:latin typeface="Century Gothic" panose="020B0502020202020204" pitchFamily="34" charset="0"/>
              </a:rPr>
              <a:t>They </a:t>
            </a:r>
            <a:r>
              <a:rPr lang="en-GB" sz="2000" dirty="0">
                <a:latin typeface="Century Gothic" panose="020B0502020202020204" pitchFamily="34" charset="0"/>
              </a:rPr>
              <a:t>have sold over 170 million albums. </a:t>
            </a:r>
            <a:endParaRPr lang="en-GB" sz="2000" dirty="0" smtClean="0">
              <a:latin typeface="Century Gothic" panose="020B0502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r>
              <a:rPr lang="en-GB" sz="2000" dirty="0" smtClean="0">
                <a:latin typeface="Century Gothic" panose="020B0502020202020204" pitchFamily="34" charset="0"/>
              </a:rPr>
              <a:t>They </a:t>
            </a:r>
            <a:r>
              <a:rPr lang="en-GB" sz="2000" dirty="0">
                <a:latin typeface="Century Gothic" panose="020B0502020202020204" pitchFamily="34" charset="0"/>
              </a:rPr>
              <a:t>have also won 22 Grammy Awards, which is more than any other rock band</a:t>
            </a:r>
            <a:endParaRPr lang="en-GB" dirty="0"/>
          </a:p>
        </p:txBody>
      </p:sp>
      <p:pic>
        <p:nvPicPr>
          <p:cNvPr id="3074" name="Picture 2" descr="U2: Everything you need to know about the Irish rock b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8" y="115217"/>
            <a:ext cx="5050422" cy="284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558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2DDCC-2906-9E41-9ED7-8960066BE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858" y="218898"/>
            <a:ext cx="8586367" cy="1232180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 smtClean="0">
                <a:solidFill>
                  <a:srgbClr val="880713"/>
                </a:solidFill>
                <a:latin typeface="Century Gothic" panose="020B0502020202020204" pitchFamily="34" charset="0"/>
              </a:rPr>
              <a:t>Michael Jackson</a:t>
            </a:r>
            <a:endParaRPr lang="en-GB" sz="6600" b="1" dirty="0">
              <a:solidFill>
                <a:srgbClr val="880713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D3F00-C299-BD4A-8F1C-3357852967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237" y="1844342"/>
            <a:ext cx="8632538" cy="3408379"/>
          </a:xfrm>
        </p:spPr>
        <p:txBody>
          <a:bodyPr>
            <a:normAutofit fontScale="62500" lnSpcReduction="20000"/>
          </a:bodyPr>
          <a:lstStyle/>
          <a:p>
            <a:r>
              <a:rPr lang="en-GB" b="1" dirty="0">
                <a:solidFill>
                  <a:srgbClr val="880713"/>
                </a:solidFill>
                <a:latin typeface="Century Gothic" panose="020B0502020202020204" pitchFamily="34" charset="0"/>
              </a:rPr>
              <a:t>Michael Jackson</a:t>
            </a:r>
            <a:r>
              <a:rPr lang="en-GB" dirty="0">
                <a:latin typeface="Century Gothic" panose="020B0502020202020204" pitchFamily="34" charset="0"/>
              </a:rPr>
              <a:t>, known as the "King of Pop", was a famous American singer, songwriter, and dancer. 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He started his career with the Jackson 5 at a young age and later became a global superstar with hit albums like Thriller. 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He was known for his unique music, dance moves like the moonwalk, and iconic fashion. 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b="1" dirty="0">
                <a:solidFill>
                  <a:srgbClr val="880713"/>
                </a:solidFill>
                <a:latin typeface="Century Gothic" panose="020B0502020202020204" pitchFamily="34" charset="0"/>
              </a:rPr>
              <a:t>Michael Jackson </a:t>
            </a:r>
            <a:r>
              <a:rPr lang="en-GB" dirty="0">
                <a:latin typeface="Century Gothic" panose="020B0502020202020204" pitchFamily="34" charset="0"/>
              </a:rPr>
              <a:t>was awarded with 23 Guinness World Records, 13 Grammys, and 26 American Music Awards, all of which made him The Most Awarded Artist.</a:t>
            </a: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88" y="104775"/>
            <a:ext cx="993488" cy="14604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88" y="5252721"/>
            <a:ext cx="2888962" cy="1510655"/>
          </a:xfrm>
          <a:prstGeom prst="rect">
            <a:avLst/>
          </a:prstGeom>
        </p:spPr>
      </p:pic>
      <p:pic>
        <p:nvPicPr>
          <p:cNvPr id="4098" name="Picture 2" descr="Michael Jackson | Biography, Albums, Songs, Thriller, Beat It, &amp; Facts |  Britannic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199" y="5252721"/>
            <a:ext cx="2819402" cy="15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r="9187"/>
          <a:stretch/>
        </p:blipFill>
        <p:spPr>
          <a:xfrm>
            <a:off x="6076950" y="5234775"/>
            <a:ext cx="2924174" cy="150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217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579</TotalTime>
  <Words>611</Words>
  <Application>Microsoft Office PowerPoint</Application>
  <PresentationFormat>On-screen Show (4:3)</PresentationFormat>
  <Paragraphs>73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Office Theme</vt:lpstr>
      <vt:lpstr>PowerPoint Presentation</vt:lpstr>
      <vt:lpstr>David Bowie</vt:lpstr>
      <vt:lpstr>Elton John</vt:lpstr>
      <vt:lpstr>PowerPoint Presentation</vt:lpstr>
      <vt:lpstr>The Police</vt:lpstr>
      <vt:lpstr>U2</vt:lpstr>
      <vt:lpstr>Michael Jackson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Richmond</dc:creator>
  <cp:lastModifiedBy>Bosham Primary School Head Teacher</cp:lastModifiedBy>
  <cp:revision>53</cp:revision>
  <cp:lastPrinted>2025-07-22T12:09:13Z</cp:lastPrinted>
  <dcterms:created xsi:type="dcterms:W3CDTF">2024-07-24T11:51:46Z</dcterms:created>
  <dcterms:modified xsi:type="dcterms:W3CDTF">2025-07-22T12:52:06Z</dcterms:modified>
</cp:coreProperties>
</file>